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1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9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9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9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8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1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1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0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6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2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2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4FAEC-7C3A-4E72-B2AC-DA92786D6B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CF6A8-8592-4574-8A59-90721D8E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9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iberatemeditation.com/" TargetMode="External"/><Relationship Id="rId13" Type="http://schemas.openxmlformats.org/officeDocument/2006/relationships/hyperlink" Target="https://inclusion.uoregon.edu/wellness-underserved-populations-and-allies" TargetMode="External"/><Relationship Id="rId3" Type="http://schemas.openxmlformats.org/officeDocument/2006/relationships/hyperlink" Target="https://www.justdavia.com/blog/directories-for-therapists-of-color?utm_source=yahoo&amp;utm_medium=referral&amp;utm_campaign=in-text-link" TargetMode="External"/><Relationship Id="rId7" Type="http://schemas.openxmlformats.org/officeDocument/2006/relationships/hyperlink" Target="https://www.black-love-therapy.com/" TargetMode="External"/><Relationship Id="rId12" Type="http://schemas.openxmlformats.org/officeDocument/2006/relationships/hyperlink" Target="https://hr.uoregon.edu/er/general-information/employee-assistance-program" TargetMode="External"/><Relationship Id="rId2" Type="http://schemas.openxmlformats.org/officeDocument/2006/relationships/hyperlink" Target="https://inclusion.uoregon.edu/bs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ay.google.com/store/apps/details?id=com.he6ecb72aef1&amp;utm_source=yahoo&amp;utm_medium=referral&amp;utm_campaign=in-text-link" TargetMode="External"/><Relationship Id="rId11" Type="http://schemas.openxmlformats.org/officeDocument/2006/relationships/hyperlink" Target="https://open.spotify.com/playlist/5ZyxsXRjqg2PYR3w3dysw4?si=mJ0biaRXS1WkNA8K_kTjLw" TargetMode="External"/><Relationship Id="rId5" Type="http://schemas.openxmlformats.org/officeDocument/2006/relationships/hyperlink" Target="https://inclusion.uoregon.edu/latinx-strategies-group" TargetMode="External"/><Relationship Id="rId10" Type="http://schemas.openxmlformats.org/officeDocument/2006/relationships/hyperlink" Target="https://therapy-for-black-girls.mn.co/" TargetMode="External"/><Relationship Id="rId4" Type="http://schemas.openxmlformats.org/officeDocument/2006/relationships/hyperlink" Target="https://inclusion.uoregon.edu/asian-desi-pacific-islander-strategies-interest-group-adpi-sig" TargetMode="External"/><Relationship Id="rId9" Type="http://schemas.openxmlformats.org/officeDocument/2006/relationships/hyperlink" Target="https://linktr.ee/inclusivetherapists" TargetMode="External"/><Relationship Id="rId14" Type="http://schemas.openxmlformats.org/officeDocument/2006/relationships/hyperlink" Target="https://medium.com/@arayabaker/an-activist-therapists-15-affirmations-for-hope-amidst-covid-19-76b74bd86b96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alendar.uoregon.edu/event/bcc_presents_black_cinema_fridays#.XtckITpKhPY" TargetMode="External"/><Relationship Id="rId13" Type="http://schemas.openxmlformats.org/officeDocument/2006/relationships/hyperlink" Target="https://www.nytimes.com/interactive/2019/08/14/magazine/1619-america-slavery.html" TargetMode="External"/><Relationship Id="rId18" Type="http://schemas.openxmlformats.org/officeDocument/2006/relationships/hyperlink" Target="https://nmaahc.si.edu/learn/talking-about-race" TargetMode="External"/><Relationship Id="rId26" Type="http://schemas.openxmlformats.org/officeDocument/2006/relationships/hyperlink" Target="https://www.embracerace.org/resources/26-childrens-books-to-support-conversations-on-race-racism-resistance" TargetMode="External"/><Relationship Id="rId3" Type="http://schemas.openxmlformats.org/officeDocument/2006/relationships/hyperlink" Target="https://implicit.harvard.edu/" TargetMode="External"/><Relationship Id="rId21" Type="http://schemas.openxmlformats.org/officeDocument/2006/relationships/hyperlink" Target="https://www.youtube.com/watch?v=jQ_0bqWKO-k" TargetMode="External"/><Relationship Id="rId7" Type="http://schemas.openxmlformats.org/officeDocument/2006/relationships/hyperlink" Target="https://www.youtube.com/watch?v=coryt8IZ-DE&amp;feature=emb_title" TargetMode="External"/><Relationship Id="rId12" Type="http://schemas.openxmlformats.org/officeDocument/2006/relationships/hyperlink" Target="https://www.showingupforracialjustice.org/resources.html" TargetMode="External"/><Relationship Id="rId17" Type="http://schemas.openxmlformats.org/officeDocument/2006/relationships/hyperlink" Target="https://calendar.uoregon.edu/event/virtual_evening_talkthe_march_civil_rights_and_the_problem_of_american_apartheid#.XtckBDpKhPY" TargetMode="External"/><Relationship Id="rId25" Type="http://schemas.openxmlformats.org/officeDocument/2006/relationships/hyperlink" Target="https://naacplanecounty.org/" TargetMode="External"/><Relationship Id="rId2" Type="http://schemas.openxmlformats.org/officeDocument/2006/relationships/hyperlink" Target="https://inclusion.uoregon.edu/lace-opportunities" TargetMode="External"/><Relationship Id="rId16" Type="http://schemas.openxmlformats.org/officeDocument/2006/relationships/hyperlink" Target="https://www.ted.com/talks/phillip_atiba_goff_how_we_can_make_racism_a_solvable_problem_and_improve_policing" TargetMode="External"/><Relationship Id="rId20" Type="http://schemas.openxmlformats.org/officeDocument/2006/relationships/hyperlink" Target="https://docs.google.com/document/d/1vbvQEXzpxbvjSuExyVo3Ld75zDYFF-KN_GeanYm_7us/edit" TargetMode="External"/><Relationship Id="rId29" Type="http://schemas.openxmlformats.org/officeDocument/2006/relationships/hyperlink" Target="https://www.masks4america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aihs.org/black-perspectives/" TargetMode="External"/><Relationship Id="rId11" Type="http://schemas.openxmlformats.org/officeDocument/2006/relationships/hyperlink" Target="https://www.adl.org/education/resources/tools-and-strategies/pyramid-of-hate-en-espanol" TargetMode="External"/><Relationship Id="rId24" Type="http://schemas.openxmlformats.org/officeDocument/2006/relationships/hyperlink" Target="https://inclusion.uoregon.edu/campus-and-community-engagement-cace" TargetMode="External"/><Relationship Id="rId32" Type="http://schemas.openxmlformats.org/officeDocument/2006/relationships/hyperlink" Target="https://advancementproject.org/about-advancement-project/" TargetMode="External"/><Relationship Id="rId5" Type="http://schemas.openxmlformats.org/officeDocument/2006/relationships/hyperlink" Target="https://www.cnn.com/interactive/2017/02/us/first-time-i-realized-i-was-black/" TargetMode="External"/><Relationship Id="rId15" Type="http://schemas.openxmlformats.org/officeDocument/2006/relationships/hyperlink" Target="https://www.antiracismproject.org/resources" TargetMode="External"/><Relationship Id="rId23" Type="http://schemas.openxmlformats.org/officeDocument/2006/relationships/hyperlink" Target="https://www.racialequitytools.org/resourcefiles/kivel3.pdf" TargetMode="External"/><Relationship Id="rId28" Type="http://schemas.openxmlformats.org/officeDocument/2006/relationships/hyperlink" Target="https://www.youtube.com/watch?v=dRVkxQY5cU0" TargetMode="External"/><Relationship Id="rId10" Type="http://schemas.openxmlformats.org/officeDocument/2006/relationships/hyperlink" Target="https://www.racialequitytools.org/resourcefiles/Racial_Equity_Resource_Guide.pdf" TargetMode="External"/><Relationship Id="rId19" Type="http://schemas.openxmlformats.org/officeDocument/2006/relationships/hyperlink" Target="http://convention.myacpa.org/houston2018/wp-content/uploads/2017/11/Guidelines-for-Effective-White-Caucuses.pdf" TargetMode="External"/><Relationship Id="rId31" Type="http://schemas.openxmlformats.org/officeDocument/2006/relationships/hyperlink" Target="https://colorofchange.org/about/" TargetMode="External"/><Relationship Id="rId4" Type="http://schemas.openxmlformats.org/officeDocument/2006/relationships/hyperlink" Target="http://convention.myacpa.org/houston2018/wp-content/uploads/2017/11/UnpackingTheKnapsack.pdf" TargetMode="External"/><Relationship Id="rId9" Type="http://schemas.openxmlformats.org/officeDocument/2006/relationships/hyperlink" Target="https://odt.skillport.com/skillportfe/main.action?path=browsecatalog/en-us/_fcpaths_L1NraWxsU29mdFNQOC9CdXNpbmVzc1NraWxsczEvTGVhZGVyc2hpcA.._fcpathe_#search/07735984-0f73-4241-9500-252da97968f1" TargetMode="External"/><Relationship Id="rId14" Type="http://schemas.openxmlformats.org/officeDocument/2006/relationships/hyperlink" Target="https://www.elle.com/culture/movies-tv/g32732684/anti-racism-podcasts/" TargetMode="External"/><Relationship Id="rId22" Type="http://schemas.openxmlformats.org/officeDocument/2006/relationships/hyperlink" Target="https://wearoutthesilence.org/conversation-tips-2/" TargetMode="External"/><Relationship Id="rId27" Type="http://schemas.openxmlformats.org/officeDocument/2006/relationships/hyperlink" Target="https://www.prettygooddesign.org/blog/Blog%20Post%20Title%20One-5new4" TargetMode="External"/><Relationship Id="rId30" Type="http://schemas.openxmlformats.org/officeDocument/2006/relationships/hyperlink" Target="https://www.joincampaignzero.org/solutions#solutionsover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1248"/>
            <a:ext cx="10515600" cy="849440"/>
          </a:xfr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TAKE CARE OF YOURSELF AND SUPPORT EACH OTHER</a:t>
            </a:r>
            <a:endParaRPr lang="en-US" sz="36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5032"/>
            <a:ext cx="10515600" cy="2953512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1800" dirty="0" smtClean="0">
                <a:latin typeface="Tw Cen MT" panose="020B0602020104020603" pitchFamily="34" charset="0"/>
                <a:hlinkClick r:id="rId2"/>
              </a:rPr>
              <a:t>UO Black Strategies Group</a:t>
            </a:r>
            <a:endParaRPr lang="en-US" sz="1800" dirty="0" smtClean="0">
              <a:latin typeface="Tw Cen MT" panose="020B0602020104020603" pitchFamily="34" charset="0"/>
              <a:hlinkClick r:id="rId3"/>
            </a:endParaRPr>
          </a:p>
          <a:p>
            <a:r>
              <a:rPr lang="en-US" sz="1800" dirty="0" smtClean="0">
                <a:latin typeface="Tw Cen MT" panose="020B0602020104020603" pitchFamily="34" charset="0"/>
                <a:hlinkClick r:id="rId4"/>
              </a:rPr>
              <a:t>UO Asian, Desi, and Pacific Islanders Strategies Group</a:t>
            </a:r>
            <a:endParaRPr lang="en-US" sz="1800" dirty="0" smtClean="0">
              <a:latin typeface="Tw Cen MT" panose="020B0602020104020603" pitchFamily="34" charset="0"/>
            </a:endParaRPr>
          </a:p>
          <a:p>
            <a:r>
              <a:rPr lang="en-US" sz="1800" dirty="0" smtClean="0">
                <a:latin typeface="Tw Cen MT" panose="020B0602020104020603" pitchFamily="34" charset="0"/>
                <a:hlinkClick r:id="rId5"/>
              </a:rPr>
              <a:t>UO </a:t>
            </a:r>
            <a:r>
              <a:rPr lang="en-US" sz="1800" dirty="0" err="1" smtClean="0">
                <a:latin typeface="Tw Cen MT" panose="020B0602020104020603" pitchFamily="34" charset="0"/>
                <a:hlinkClick r:id="rId5"/>
              </a:rPr>
              <a:t>Latinx</a:t>
            </a:r>
            <a:r>
              <a:rPr lang="en-US" sz="1800" dirty="0" smtClean="0">
                <a:latin typeface="Tw Cen MT" panose="020B0602020104020603" pitchFamily="34" charset="0"/>
                <a:hlinkClick r:id="rId5"/>
              </a:rPr>
              <a:t> Strategies Group</a:t>
            </a:r>
            <a:endParaRPr lang="en-US" sz="1800" dirty="0" smtClean="0">
              <a:latin typeface="Tw Cen MT" panose="020B0602020104020603" pitchFamily="34" charset="0"/>
              <a:hlinkClick r:id="rId3"/>
            </a:endParaRPr>
          </a:p>
          <a:p>
            <a:r>
              <a:rPr lang="en-US" sz="1800" dirty="0" smtClean="0">
                <a:latin typeface="Tw Cen MT" panose="020B0602020104020603" pitchFamily="34" charset="0"/>
              </a:rPr>
              <a:t>Support Apps </a:t>
            </a:r>
            <a:r>
              <a:rPr lang="en-US" sz="1800" dirty="0" smtClean="0">
                <a:latin typeface="Tw Cen MT" panose="020B0602020104020603" pitchFamily="34" charset="0"/>
                <a:hlinkClick r:id="rId6"/>
              </a:rPr>
              <a:t>(SafePlace,</a:t>
            </a:r>
            <a:r>
              <a:rPr lang="en-US" sz="1800" dirty="0" smtClean="0">
                <a:latin typeface="Tw Cen MT" panose="020B0602020104020603" pitchFamily="34" charset="0"/>
              </a:rPr>
              <a:t> </a:t>
            </a:r>
            <a:r>
              <a:rPr lang="en-US" sz="1800" dirty="0" smtClean="0">
                <a:latin typeface="Tw Cen MT" panose="020B0602020104020603" pitchFamily="34" charset="0"/>
                <a:hlinkClick r:id="rId7"/>
              </a:rPr>
              <a:t>Black Therapy Love</a:t>
            </a:r>
            <a:r>
              <a:rPr lang="en-US" sz="1800" dirty="0" smtClean="0">
                <a:latin typeface="Tw Cen MT" panose="020B0602020104020603" pitchFamily="34" charset="0"/>
              </a:rPr>
              <a:t>, </a:t>
            </a:r>
            <a:r>
              <a:rPr lang="en-US" sz="1800" dirty="0" smtClean="0">
                <a:latin typeface="Tw Cen MT" panose="020B0602020104020603" pitchFamily="34" charset="0"/>
                <a:hlinkClick r:id="rId8"/>
              </a:rPr>
              <a:t>Liberate Meditation</a:t>
            </a:r>
            <a:r>
              <a:rPr lang="en-US" sz="1800" dirty="0" smtClean="0">
                <a:latin typeface="Tw Cen MT" panose="020B0602020104020603" pitchFamily="34" charset="0"/>
              </a:rPr>
              <a:t>)</a:t>
            </a:r>
            <a:endParaRPr lang="en-US" sz="1800" dirty="0" smtClean="0">
              <a:latin typeface="Tw Cen MT" panose="020B0602020104020603" pitchFamily="34" charset="0"/>
              <a:hlinkClick r:id="rId3"/>
            </a:endParaRPr>
          </a:p>
          <a:p>
            <a:r>
              <a:rPr lang="en-US" sz="1800" dirty="0" smtClean="0">
                <a:latin typeface="Tw Cen MT" panose="020B0602020104020603" pitchFamily="34" charset="0"/>
                <a:hlinkClick r:id="rId3"/>
              </a:rPr>
              <a:t>Directories of Therapists of Color</a:t>
            </a:r>
          </a:p>
          <a:p>
            <a:r>
              <a:rPr lang="en-US" sz="1800" dirty="0" smtClean="0">
                <a:latin typeface="Tw Cen MT" panose="020B0602020104020603" pitchFamily="34" charset="0"/>
                <a:hlinkClick r:id="rId3"/>
              </a:rPr>
              <a:t>Free Virtual Therapy </a:t>
            </a:r>
            <a:r>
              <a:rPr lang="en-US" sz="1800" dirty="0" smtClean="0">
                <a:latin typeface="Tw Cen MT" panose="020B0602020104020603" pitchFamily="34" charset="0"/>
              </a:rPr>
              <a:t>for those in African-American communities (funded through the Boris Lawrence </a:t>
            </a:r>
            <a:r>
              <a:rPr lang="en-US" sz="1800" dirty="0" err="1" smtClean="0">
                <a:latin typeface="Tw Cen MT" panose="020B0602020104020603" pitchFamily="34" charset="0"/>
              </a:rPr>
              <a:t>Hensen</a:t>
            </a:r>
            <a:r>
              <a:rPr lang="en-US" sz="1800" dirty="0" smtClean="0">
                <a:latin typeface="Tw Cen MT" panose="020B0602020104020603" pitchFamily="34" charset="0"/>
              </a:rPr>
              <a:t> Foundation)</a:t>
            </a:r>
          </a:p>
          <a:p>
            <a:r>
              <a:rPr lang="en-US" sz="1800" dirty="0" smtClean="0">
                <a:latin typeface="Tw Cen MT" panose="020B0602020104020603" pitchFamily="34" charset="0"/>
                <a:hlinkClick r:id="rId9"/>
              </a:rPr>
              <a:t>Inclusive Therapists</a:t>
            </a:r>
            <a:r>
              <a:rPr lang="en-US" sz="1800" dirty="0" smtClean="0">
                <a:latin typeface="Tw Cen MT" panose="020B0602020104020603" pitchFamily="34" charset="0"/>
              </a:rPr>
              <a:t> (therapists trained in racial trauma)</a:t>
            </a:r>
          </a:p>
          <a:p>
            <a:r>
              <a:rPr lang="en-US" sz="1800" dirty="0" smtClean="0">
                <a:latin typeface="Tw Cen MT" panose="020B0602020104020603" pitchFamily="34" charset="0"/>
                <a:hlinkClick r:id="rId10"/>
              </a:rPr>
              <a:t>The Yellow Couch Collective </a:t>
            </a:r>
            <a:r>
              <a:rPr lang="en-US" sz="1800" dirty="0" smtClean="0">
                <a:latin typeface="Tw Cen MT" panose="020B0602020104020603" pitchFamily="34" charset="0"/>
              </a:rPr>
              <a:t>(programming by Therapy for Black Girls)</a:t>
            </a:r>
          </a:p>
          <a:p>
            <a:r>
              <a:rPr lang="en-US" sz="1800" dirty="0" smtClean="0">
                <a:latin typeface="Tw Cen MT" panose="020B0602020104020603" pitchFamily="34" charset="0"/>
                <a:hlinkClick r:id="rId11"/>
              </a:rPr>
              <a:t>Black Joy and Black Power </a:t>
            </a:r>
            <a:r>
              <a:rPr lang="en-US" sz="1800" dirty="0" smtClean="0">
                <a:latin typeface="Tw Cen MT" panose="020B0602020104020603" pitchFamily="34" charset="0"/>
              </a:rPr>
              <a:t>(Spotify playlist)</a:t>
            </a:r>
          </a:p>
          <a:p>
            <a:endParaRPr lang="en-US" sz="1800" dirty="0">
              <a:latin typeface="Tw Cen MT" panose="020B06020201040206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48429"/>
            <a:ext cx="105156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SUPPORT FOR PEOPLE AND COMMUNITIES OF COLOR</a:t>
            </a:r>
            <a:endParaRPr lang="en-US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690688"/>
            <a:ext cx="10515600" cy="120796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numCol="2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Tw Cen MT" panose="020B0602020104020603" pitchFamily="34" charset="0"/>
                <a:hlinkClick r:id="rId12"/>
              </a:rPr>
              <a:t>Employee Assistance Program </a:t>
            </a:r>
            <a:r>
              <a:rPr lang="en-US" sz="1800" dirty="0" smtClean="0">
                <a:latin typeface="Tw Cen MT" panose="020B0602020104020603" pitchFamily="34" charset="0"/>
              </a:rPr>
              <a:t>(EAP)</a:t>
            </a:r>
          </a:p>
          <a:p>
            <a:r>
              <a:rPr lang="en-US" sz="1800" dirty="0" smtClean="0">
                <a:latin typeface="Tw Cen MT" panose="020B0602020104020603" pitchFamily="34" charset="0"/>
              </a:rPr>
              <a:t>UO DEI Resources on </a:t>
            </a:r>
            <a:r>
              <a:rPr lang="en-US" sz="1800" dirty="0" smtClean="0">
                <a:latin typeface="Tw Cen MT" panose="020B0602020104020603" pitchFamily="34" charset="0"/>
                <a:hlinkClick r:id="rId13"/>
              </a:rPr>
              <a:t>Wellness in a Crisis</a:t>
            </a:r>
            <a:endParaRPr lang="en-US" sz="1800" dirty="0" smtClean="0">
              <a:latin typeface="Tw Cen MT" panose="020B0602020104020603" pitchFamily="34" charset="0"/>
            </a:endParaRPr>
          </a:p>
          <a:p>
            <a:r>
              <a:rPr lang="en-US" sz="1800" dirty="0" smtClean="0">
                <a:latin typeface="Tw Cen MT" panose="020B0602020104020603" pitchFamily="34" charset="0"/>
              </a:rPr>
              <a:t>Acknowledge your </a:t>
            </a:r>
            <a:r>
              <a:rPr lang="en-US" sz="1800" dirty="0">
                <a:latin typeface="Tw Cen MT" panose="020B0602020104020603" pitchFamily="34" charset="0"/>
              </a:rPr>
              <a:t>e</a:t>
            </a:r>
            <a:r>
              <a:rPr lang="en-US" sz="1800" dirty="0" smtClean="0">
                <a:latin typeface="Tw Cen MT" panose="020B0602020104020603" pitchFamily="34" charset="0"/>
              </a:rPr>
              <a:t>motional response </a:t>
            </a:r>
          </a:p>
          <a:p>
            <a:r>
              <a:rPr lang="en-US" sz="1800" dirty="0" smtClean="0">
                <a:latin typeface="Tw Cen MT" panose="020B0602020104020603" pitchFamily="34" charset="0"/>
              </a:rPr>
              <a:t>Expect and accept that there will not be immediate resolution</a:t>
            </a:r>
          </a:p>
          <a:p>
            <a:r>
              <a:rPr lang="en-US" sz="1800" dirty="0" smtClean="0">
                <a:latin typeface="Tw Cen MT" panose="020B0602020104020603" pitchFamily="34" charset="0"/>
              </a:rPr>
              <a:t>Take care/connect with family and friends </a:t>
            </a:r>
          </a:p>
          <a:p>
            <a:r>
              <a:rPr lang="en-US" sz="1800" dirty="0" smtClean="0">
                <a:latin typeface="Tw Cen MT" panose="020B0602020104020603" pitchFamily="34" charset="0"/>
              </a:rPr>
              <a:t>Connect with your body, physical needs</a:t>
            </a:r>
          </a:p>
          <a:p>
            <a:r>
              <a:rPr lang="en-US" sz="1800" dirty="0" smtClean="0">
                <a:latin typeface="Tw Cen MT" panose="020B0602020104020603" pitchFamily="34" charset="0"/>
              </a:rPr>
              <a:t>Find ways to recharge </a:t>
            </a:r>
          </a:p>
          <a:p>
            <a:r>
              <a:rPr lang="en-US" sz="1800" dirty="0" smtClean="0">
                <a:latin typeface="Tw Cen MT" panose="020B0602020104020603" pitchFamily="34" charset="0"/>
              </a:rPr>
              <a:t>Find affirmations that work for you (</a:t>
            </a:r>
            <a:r>
              <a:rPr lang="en-US" sz="1800" dirty="0" smtClean="0">
                <a:latin typeface="Tw Cen MT" panose="020B0602020104020603" pitchFamily="34" charset="0"/>
                <a:hlinkClick r:id="rId14"/>
              </a:rPr>
              <a:t>example</a:t>
            </a:r>
            <a:r>
              <a:rPr lang="en-US" sz="1800" dirty="0" smtClean="0">
                <a:latin typeface="Tw Cen MT" panose="020B06020201040206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641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048" y="749808"/>
            <a:ext cx="3483864" cy="418576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Look Inwardly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Follow the </a:t>
            </a:r>
            <a:r>
              <a:rPr lang="en-US" sz="1400" dirty="0" smtClean="0">
                <a:latin typeface="Tw Cen MT" panose="020B0602020104020603" pitchFamily="34" charset="0"/>
                <a:hlinkClick r:id="rId2"/>
              </a:rPr>
              <a:t>LACE</a:t>
            </a:r>
            <a:r>
              <a:rPr lang="en-US" sz="1400" dirty="0" smtClean="0">
                <a:latin typeface="Tw Cen MT" panose="020B0602020104020603" pitchFamily="34" charset="0"/>
              </a:rPr>
              <a:t> model promoted by UO’s DEI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Take an </a:t>
            </a:r>
            <a:r>
              <a:rPr lang="en-US" sz="1400" dirty="0" smtClean="0">
                <a:latin typeface="Tw Cen MT" panose="020B0602020104020603" pitchFamily="34" charset="0"/>
                <a:hlinkClick r:id="rId3"/>
              </a:rPr>
              <a:t>Implicit Bias </a:t>
            </a:r>
            <a:r>
              <a:rPr lang="en-US" sz="1400" dirty="0" smtClean="0">
                <a:latin typeface="Tw Cen MT" panose="020B0602020104020603" pitchFamily="34" charset="0"/>
              </a:rPr>
              <a:t>test (Project Implicit)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4"/>
              </a:rPr>
              <a:t>White Privilege: Unpacking the Invisible Knapsack</a:t>
            </a:r>
            <a:endParaRPr lang="en-US" sz="1400" dirty="0" smtClean="0">
              <a:latin typeface="Tw Cen MT" panose="020B06020201040206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Listen to Black Voices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5"/>
              </a:rPr>
              <a:t>The First Time I Realized I Was Black </a:t>
            </a:r>
            <a:r>
              <a:rPr lang="en-US" sz="1400" dirty="0" smtClean="0">
                <a:latin typeface="Tw Cen MT" panose="020B0602020104020603" pitchFamily="34" charset="0"/>
              </a:rPr>
              <a:t>(CNN Interactive Series)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6"/>
              </a:rPr>
              <a:t>Black Perspectives </a:t>
            </a:r>
            <a:r>
              <a:rPr lang="en-US" sz="1400" dirty="0" smtClean="0">
                <a:latin typeface="Tw Cen MT" panose="020B0602020104020603" pitchFamily="34" charset="0"/>
              </a:rPr>
              <a:t>(award-winning blog of the African American Intellectual History Society)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7"/>
              </a:rPr>
              <a:t>Black Parents Talk to Their Children About How to Deal with the Police </a:t>
            </a:r>
            <a:r>
              <a:rPr lang="en-US" sz="1400" dirty="0" smtClean="0">
                <a:latin typeface="Tw Cen MT" panose="020B0602020104020603" pitchFamily="34" charset="0"/>
              </a:rPr>
              <a:t>(</a:t>
            </a:r>
            <a:r>
              <a:rPr lang="en-US" sz="1400" dirty="0" err="1" smtClean="0">
                <a:latin typeface="Tw Cen MT" panose="020B0602020104020603" pitchFamily="34" charset="0"/>
              </a:rPr>
              <a:t>youtube</a:t>
            </a:r>
            <a:r>
              <a:rPr lang="en-US" sz="1400" dirty="0" smtClean="0">
                <a:latin typeface="Tw Cen MT" panose="020B0602020104020603" pitchFamily="34" charset="0"/>
              </a:rPr>
              <a:t> video)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Expand Your Cultural and Media Intake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UO Black Cultural Center: </a:t>
            </a:r>
            <a:r>
              <a:rPr lang="en-US" sz="1400" dirty="0" smtClean="0">
                <a:latin typeface="Tw Cen MT" panose="020B0602020104020603" pitchFamily="34" charset="0"/>
                <a:hlinkClick r:id="rId8"/>
              </a:rPr>
              <a:t>Black Cinema Fridays</a:t>
            </a:r>
            <a:endParaRPr lang="en-US" sz="1400" dirty="0" smtClean="0">
              <a:latin typeface="Tw Cen MT" panose="020B06020201040206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048" y="384048"/>
            <a:ext cx="3483864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w Cen MT" panose="020B0602020104020603" pitchFamily="34" charset="0"/>
              </a:rPr>
              <a:t>REFLECT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5656" y="746236"/>
            <a:ext cx="3511296" cy="590931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Build Understanding</a:t>
            </a:r>
            <a:endParaRPr lang="en-US" sz="1400" dirty="0">
              <a:latin typeface="Tw Cen MT" panose="020B0602020104020603" pitchFamily="34" charset="0"/>
              <a:hlinkClick r:id="rId9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9"/>
              </a:rPr>
              <a:t>UO Virtual Trainings of Diversity </a:t>
            </a:r>
            <a:r>
              <a:rPr lang="en-US" sz="1400" dirty="0" smtClean="0">
                <a:latin typeface="Tw Cen MT" panose="020B0602020104020603" pitchFamily="34" charset="0"/>
              </a:rPr>
              <a:t>(</a:t>
            </a:r>
            <a:r>
              <a:rPr lang="en-US" sz="1400" dirty="0" err="1" smtClean="0">
                <a:latin typeface="Tw Cen MT" panose="020B0602020104020603" pitchFamily="34" charset="0"/>
              </a:rPr>
              <a:t>Skillport</a:t>
            </a:r>
            <a:r>
              <a:rPr lang="en-US" sz="1400" dirty="0" smtClean="0">
                <a:latin typeface="Tw Cen MT" panose="020B0602020104020603" pitchFamily="34" charset="0"/>
              </a:rPr>
              <a:t>)</a:t>
            </a:r>
            <a:endParaRPr lang="en-US" sz="1400" dirty="0" smtClean="0">
              <a:latin typeface="Tw Cen MT" panose="020B0602020104020603" pitchFamily="34" charset="0"/>
              <a:hlinkClick r:id="rId1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10"/>
              </a:rPr>
              <a:t>Racial Equity Resource Guide </a:t>
            </a:r>
            <a:r>
              <a:rPr lang="en-US" sz="1400" dirty="0" smtClean="0">
                <a:latin typeface="Tw Cen MT" panose="020B0602020104020603" pitchFamily="34" charset="0"/>
              </a:rPr>
              <a:t>(W. K. Kellogg Foundation)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11"/>
              </a:rPr>
              <a:t>Pyramid of Hate </a:t>
            </a:r>
            <a:r>
              <a:rPr lang="en-US" sz="1400" dirty="0" smtClean="0">
                <a:latin typeface="Tw Cen MT" panose="020B0602020104020603" pitchFamily="34" charset="0"/>
              </a:rPr>
              <a:t>(Anti-Defamation League)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12"/>
              </a:rPr>
              <a:t>Thinking Critically About Racism, Whiteness, and Class </a:t>
            </a:r>
            <a:r>
              <a:rPr lang="en-US" sz="1400" dirty="0" smtClean="0">
                <a:latin typeface="Tw Cen MT" panose="020B0602020104020603" pitchFamily="34" charset="0"/>
              </a:rPr>
              <a:t>(Showing Up for Racial Justice)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13"/>
              </a:rPr>
              <a:t>The 1619 Project </a:t>
            </a:r>
            <a:r>
              <a:rPr lang="en-US" sz="1400" dirty="0" smtClean="0">
                <a:latin typeface="Tw Cen MT" panose="020B0602020104020603" pitchFamily="34" charset="0"/>
              </a:rPr>
              <a:t>(New York Times)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14"/>
              </a:rPr>
              <a:t>Anti-Racism Podcasts </a:t>
            </a:r>
            <a:r>
              <a:rPr lang="en-US" sz="1400" dirty="0" smtClean="0">
                <a:latin typeface="Tw Cen MT" panose="020B0602020104020603" pitchFamily="34" charset="0"/>
              </a:rPr>
              <a:t>(list)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Take Deeper Dives into Related Topics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15"/>
              </a:rPr>
              <a:t>List of Books and Resources </a:t>
            </a:r>
            <a:r>
              <a:rPr lang="en-US" sz="1400" dirty="0" smtClean="0">
                <a:latin typeface="Tw Cen MT" panose="020B0602020104020603" pitchFamily="34" charset="0"/>
              </a:rPr>
              <a:t>(Anti-Racism Project)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16"/>
              </a:rPr>
              <a:t>How We Can Make Racism a Solvable Problem </a:t>
            </a:r>
            <a:r>
              <a:rPr lang="en-US" sz="1400" dirty="0" smtClean="0">
                <a:latin typeface="Tw Cen MT" panose="020B0602020104020603" pitchFamily="34" charset="0"/>
              </a:rPr>
              <a:t>(</a:t>
            </a:r>
            <a:r>
              <a:rPr lang="en-US" sz="1400" dirty="0" err="1" smtClean="0">
                <a:latin typeface="Tw Cen MT" panose="020B0602020104020603" pitchFamily="34" charset="0"/>
              </a:rPr>
              <a:t>TedTalk</a:t>
            </a:r>
            <a:r>
              <a:rPr lang="en-US" sz="1400" dirty="0" smtClean="0">
                <a:latin typeface="Tw Cen MT" panose="020B0602020104020603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Engage In Dialogue</a:t>
            </a:r>
            <a:endParaRPr lang="en-US" sz="1400" dirty="0" smtClean="0">
              <a:latin typeface="Tw Cen MT" panose="020B0602020104020603" pitchFamily="34" charset="0"/>
              <a:hlinkClick r:id="rId17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17"/>
              </a:rPr>
              <a:t>“The March” </a:t>
            </a:r>
            <a:r>
              <a:rPr lang="en-US" sz="1400" dirty="0" smtClean="0">
                <a:latin typeface="Tw Cen MT" panose="020B0602020104020603" pitchFamily="34" charset="0"/>
              </a:rPr>
              <a:t>(UO community virtual discussion and watch of film on 1963 March on Washington)</a:t>
            </a:r>
            <a:endParaRPr lang="en-US" sz="1400" dirty="0" smtClean="0">
              <a:latin typeface="Tw Cen MT" panose="020B0602020104020603" pitchFamily="34" charset="0"/>
              <a:hlinkClick r:id="rId18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18"/>
              </a:rPr>
              <a:t>Talking About Race </a:t>
            </a:r>
            <a:r>
              <a:rPr lang="en-US" sz="1400" dirty="0" smtClean="0">
                <a:latin typeface="Tw Cen MT" panose="020B0602020104020603" pitchFamily="34" charset="0"/>
              </a:rPr>
              <a:t>(toolkit from the National Museum of African American History and Culture)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Guidelines for </a:t>
            </a:r>
            <a:r>
              <a:rPr lang="en-US" sz="1400" dirty="0" smtClean="0">
                <a:latin typeface="Tw Cen MT" panose="020B0602020104020603" pitchFamily="34" charset="0"/>
                <a:hlinkClick r:id="rId19"/>
              </a:rPr>
              <a:t>Effective White Caucus </a:t>
            </a:r>
            <a:endParaRPr lang="en-US" sz="1400" dirty="0" smtClean="0">
              <a:latin typeface="Tw Cen MT" panose="020B0602020104020603" pitchFamily="34" charset="0"/>
            </a:endParaRPr>
          </a:p>
          <a:p>
            <a:pPr lvl="1"/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5656" y="380476"/>
            <a:ext cx="3511296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w Cen MT" panose="020B0602020104020603" pitchFamily="34" charset="0"/>
              </a:rPr>
              <a:t>LEARN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4696" y="742664"/>
            <a:ext cx="3758184" cy="569386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Disrupt Racist Acts and Language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20"/>
              </a:rPr>
              <a:t>Tips</a:t>
            </a:r>
            <a:r>
              <a:rPr lang="en-US" sz="1400" dirty="0" smtClean="0">
                <a:latin typeface="Tw Cen MT" panose="020B0602020104020603" pitchFamily="34" charset="0"/>
              </a:rPr>
              <a:t> for confronting racism in conversation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Addressing myths and misconceptions about protests, crime, and BLM (</a:t>
            </a:r>
            <a:r>
              <a:rPr lang="en-US" sz="1400" dirty="0" smtClean="0">
                <a:latin typeface="Tw Cen MT" panose="020B0602020104020603" pitchFamily="34" charset="0"/>
                <a:hlinkClick r:id="rId21"/>
              </a:rPr>
              <a:t>video link</a:t>
            </a:r>
            <a:r>
              <a:rPr lang="en-US" sz="1400" dirty="0" smtClean="0">
                <a:latin typeface="Tw Cen MT" panose="020B0602020104020603" pitchFamily="34" charset="0"/>
              </a:rPr>
              <a:t>, </a:t>
            </a:r>
            <a:r>
              <a:rPr lang="en-US" sz="1400" dirty="0" smtClean="0">
                <a:latin typeface="Tw Cen MT" panose="020B0602020104020603" pitchFamily="34" charset="0"/>
                <a:hlinkClick r:id="rId22"/>
              </a:rPr>
              <a:t>conversation topics</a:t>
            </a:r>
            <a:r>
              <a:rPr lang="en-US" sz="1400" dirty="0" smtClean="0">
                <a:latin typeface="Tw Cen MT" panose="020B0602020104020603" pitchFamily="34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23"/>
              </a:rPr>
              <a:t>Guidelines</a:t>
            </a:r>
            <a:r>
              <a:rPr lang="en-US" sz="1400" dirty="0" smtClean="0">
                <a:latin typeface="Tw Cen MT" panose="020B0602020104020603" pitchFamily="34" charset="0"/>
              </a:rPr>
              <a:t> for Being Strong White Allies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Support Communities of Color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UO </a:t>
            </a:r>
            <a:r>
              <a:rPr lang="en-US" sz="1400" dirty="0" smtClean="0">
                <a:latin typeface="Tw Cen MT" panose="020B0602020104020603" pitchFamily="34" charset="0"/>
                <a:hlinkClick r:id="rId24"/>
              </a:rPr>
              <a:t>Campus and Community Engagement </a:t>
            </a:r>
            <a:r>
              <a:rPr lang="en-US" sz="1400" dirty="0" smtClean="0">
                <a:latin typeface="Tw Cen MT" panose="020B0602020104020603" pitchFamily="34" charset="0"/>
              </a:rPr>
              <a:t>(CACE)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Eugene/Springfield </a:t>
            </a:r>
            <a:r>
              <a:rPr lang="en-US" sz="1400" dirty="0" smtClean="0">
                <a:latin typeface="Tw Cen MT" panose="020B0602020104020603" pitchFamily="34" charset="0"/>
                <a:hlinkClick r:id="rId25"/>
              </a:rPr>
              <a:t>NAACP</a:t>
            </a:r>
            <a:endParaRPr lang="en-US" sz="1400" dirty="0" smtClean="0">
              <a:latin typeface="Tw Cen MT" panose="020B06020201040206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Talk to Your Children About Racism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26"/>
              </a:rPr>
              <a:t>31 Children’s Books </a:t>
            </a:r>
            <a:r>
              <a:rPr lang="en-US" sz="1400" dirty="0" smtClean="0">
                <a:latin typeface="Tw Cen MT" panose="020B0602020104020603" pitchFamily="34" charset="0"/>
              </a:rPr>
              <a:t>to Support Conversations on Race, Racism, and Resistance (</a:t>
            </a:r>
            <a:r>
              <a:rPr lang="en-US" sz="1400" dirty="0" err="1" smtClean="0">
                <a:latin typeface="Tw Cen MT" panose="020B0602020104020603" pitchFamily="34" charset="0"/>
              </a:rPr>
              <a:t>EmbraceRace</a:t>
            </a:r>
            <a:r>
              <a:rPr lang="en-US" sz="1400" dirty="0" smtClean="0">
                <a:latin typeface="Tw Cen MT" panose="020B0602020104020603" pitchFamily="34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27"/>
              </a:rPr>
              <a:t>Your kids aren’t too young to talk about race </a:t>
            </a:r>
            <a:r>
              <a:rPr lang="en-US" sz="1400" dirty="0" smtClean="0">
                <a:latin typeface="Tw Cen MT" panose="020B0602020104020603" pitchFamily="34" charset="0"/>
              </a:rPr>
              <a:t>(list of resources)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28"/>
              </a:rPr>
              <a:t>Talking to Your Kids About the George Floyd Protests </a:t>
            </a:r>
            <a:r>
              <a:rPr lang="en-US" sz="1400" dirty="0" smtClean="0">
                <a:latin typeface="Tw Cen MT" panose="020B0602020104020603" pitchFamily="34" charset="0"/>
              </a:rPr>
              <a:t>(video interview from Good Morning America)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</a:rPr>
              <a:t>Get Involved</a:t>
            </a:r>
            <a:endParaRPr lang="en-US" sz="1400" dirty="0">
              <a:latin typeface="Tw Cen MT" panose="020B0602020104020603" pitchFamily="34" charset="0"/>
              <a:hlinkClick r:id="rId29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30"/>
              </a:rPr>
              <a:t>Campaign Zero </a:t>
            </a:r>
            <a:r>
              <a:rPr lang="en-US" sz="1400" dirty="0" smtClean="0">
                <a:latin typeface="Tw Cen MT" panose="020B0602020104020603" pitchFamily="34" charset="0"/>
              </a:rPr>
              <a:t>(concrete programs that reduce deaths by police)</a:t>
            </a:r>
            <a:endParaRPr lang="en-US" sz="1400" dirty="0" smtClean="0">
              <a:latin typeface="Tw Cen MT" panose="020B0602020104020603" pitchFamily="34" charset="0"/>
              <a:hlinkClick r:id="rId29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31"/>
              </a:rPr>
              <a:t>Color of Change</a:t>
            </a:r>
            <a:endParaRPr lang="en-US" sz="1400" dirty="0" smtClean="0">
              <a:latin typeface="Tw Cen MT" panose="020B06020201040206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w Cen MT" panose="020B0602020104020603" pitchFamily="34" charset="0"/>
                <a:hlinkClick r:id="rId32"/>
              </a:rPr>
              <a:t>Advancement Project 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4696" y="376904"/>
            <a:ext cx="3758184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w Cen MT" panose="020B0602020104020603" pitchFamily="34" charset="0"/>
              </a:rPr>
              <a:t>ACT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61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488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Wingdings</vt:lpstr>
      <vt:lpstr>Office Theme</vt:lpstr>
      <vt:lpstr>TAKE CARE OF YOURSELF AND SUPPORT EACH OTHER</vt:lpstr>
      <vt:lpstr>PowerPoint Presentation</vt:lpstr>
    </vt:vector>
  </TitlesOfParts>
  <Company>University of Oregon Advancement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CARE OF YOURSELF AND SUPPORT EACH OTHER</dc:title>
  <dc:creator>Chelsey Megli</dc:creator>
  <cp:lastModifiedBy>Karen Hyatt</cp:lastModifiedBy>
  <cp:revision>23</cp:revision>
  <dcterms:created xsi:type="dcterms:W3CDTF">2020-06-03T01:08:12Z</dcterms:created>
  <dcterms:modified xsi:type="dcterms:W3CDTF">2020-06-04T20:51:34Z</dcterms:modified>
</cp:coreProperties>
</file>